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B_A0D7E3E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78" r:id="rId9"/>
    <p:sldId id="263" r:id="rId10"/>
    <p:sldId id="264" r:id="rId11"/>
    <p:sldId id="266" r:id="rId12"/>
    <p:sldId id="279" r:id="rId13"/>
    <p:sldId id="267" r:id="rId14"/>
    <p:sldId id="268" r:id="rId15"/>
    <p:sldId id="277" r:id="rId16"/>
    <p:sldId id="281" r:id="rId17"/>
    <p:sldId id="270" r:id="rId18"/>
    <p:sldId id="271" r:id="rId19"/>
    <p:sldId id="272" r:id="rId20"/>
    <p:sldId id="273" r:id="rId21"/>
    <p:sldId id="280"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E00379-7775-1978-C509-93BEFBFC1582}" name="Tracy Tolley" initials="TT" userId="S::ttolley@ETDD.org::6b2a577a-8492-4df5-a7e9-a4203b525f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4" d="100"/>
          <a:sy n="114" d="100"/>
        </p:scale>
        <p:origin x="3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8/10/relationships/authors" Target="authors.xml"/></Relationships>
</file>

<file path=ppt/comments/modernComment_10B_A0D7E3EB.xml><?xml version="1.0" encoding="utf-8"?>
<p188:cmLst xmlns:a="http://schemas.openxmlformats.org/drawingml/2006/main" xmlns:r="http://schemas.openxmlformats.org/officeDocument/2006/relationships" xmlns:p188="http://schemas.microsoft.com/office/powerpoint/2018/8/main">
  <p188:cm id="{3CDC3E13-3B37-4C5A-A551-152472EDA5B9}" authorId="{F5E00379-7775-1978-C509-93BEFBFC1582}" created="2023-01-17T15:06:53.137">
    <ac:txMkLst xmlns:ac="http://schemas.microsoft.com/office/drawing/2013/main/command">
      <pc:docMk xmlns:pc="http://schemas.microsoft.com/office/powerpoint/2013/main/command"/>
      <pc:sldMk xmlns:pc="http://schemas.microsoft.com/office/powerpoint/2013/main/command" cId="2698503147" sldId="267"/>
      <ac:spMk id="2" creationId="{7195E3F1-B4B2-4380-A170-1E55E4214C49}"/>
      <ac:txMk cp="15">
        <ac:context len="16" hash="1312179765"/>
      </ac:txMk>
    </ac:txMkLst>
    <p188:pos x="3227047" y="266695"/>
    <p188:txBody>
      <a:bodyPr/>
      <a:lstStyle/>
      <a:p>
        <a:r>
          <a:rPr lang="en-US"/>
          <a:t>Needs to be 3 year</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4/5/2023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4/5/2023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4/5/2023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4/5/2023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4/5/2023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4/5/2023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4/5/2023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4/5/2023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4/5/2023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4/5/2023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4/5/2023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0B_A0D7E3EB.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9896-E68B-4BDB-9C4A-C9B705621AD0}"/>
              </a:ext>
            </a:extLst>
          </p:cNvPr>
          <p:cNvSpPr>
            <a:spLocks noGrp="1"/>
          </p:cNvSpPr>
          <p:nvPr>
            <p:ph type="ctrTitle"/>
          </p:nvPr>
        </p:nvSpPr>
        <p:spPr>
          <a:xfrm>
            <a:off x="2298700" y="3429000"/>
            <a:ext cx="6552692" cy="2268559"/>
          </a:xfrm>
        </p:spPr>
        <p:txBody>
          <a:bodyPr>
            <a:normAutofit/>
          </a:bodyPr>
          <a:lstStyle/>
          <a:p>
            <a:r>
              <a:rPr lang="en-US" sz="4800" dirty="0"/>
              <a:t>City of Sweetwater</a:t>
            </a:r>
            <a:br>
              <a:rPr lang="en-US" sz="4800" dirty="0"/>
            </a:br>
            <a:r>
              <a:rPr lang="en-US" sz="4800" dirty="0" err="1"/>
              <a:t>Sweetwater</a:t>
            </a:r>
            <a:r>
              <a:rPr lang="en-US" sz="4800" dirty="0"/>
              <a:t> Recreation Complex</a:t>
            </a:r>
          </a:p>
        </p:txBody>
      </p:sp>
      <p:sp>
        <p:nvSpPr>
          <p:cNvPr id="3" name="Subtitle 2">
            <a:extLst>
              <a:ext uri="{FF2B5EF4-FFF2-40B4-BE49-F238E27FC236}">
                <a16:creationId xmlns:a16="http://schemas.microsoft.com/office/drawing/2014/main" id="{3915C9E8-2A5B-4F0E-9944-ECCB134F4937}"/>
              </a:ext>
            </a:extLst>
          </p:cNvPr>
          <p:cNvSpPr>
            <a:spLocks noGrp="1"/>
          </p:cNvSpPr>
          <p:nvPr>
            <p:ph type="subTitle" idx="1"/>
          </p:nvPr>
        </p:nvSpPr>
        <p:spPr>
          <a:xfrm>
            <a:off x="3339202" y="5487474"/>
            <a:ext cx="5357600" cy="1160213"/>
          </a:xfrm>
        </p:spPr>
        <p:txBody>
          <a:bodyPr>
            <a:normAutofit lnSpcReduction="10000"/>
          </a:bodyPr>
          <a:lstStyle/>
          <a:p>
            <a:r>
              <a:rPr lang="en-US" dirty="0"/>
              <a:t>Local Parks and Recreation Fund Grant Application</a:t>
            </a:r>
          </a:p>
          <a:p>
            <a:r>
              <a:rPr lang="en-US" dirty="0"/>
              <a:t>January 19, 2023</a:t>
            </a:r>
          </a:p>
        </p:txBody>
      </p:sp>
    </p:spTree>
    <p:extLst>
      <p:ext uri="{BB962C8B-B14F-4D97-AF65-F5344CB8AC3E}">
        <p14:creationId xmlns:p14="http://schemas.microsoft.com/office/powerpoint/2010/main" val="3153383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26" name="Picture 2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8" name="Rectangle 27">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Shape 2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7960" y="764389"/>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29095-2D1A-43EC-8120-48A7A14228D5}"/>
              </a:ext>
            </a:extLst>
          </p:cNvPr>
          <p:cNvSpPr>
            <a:spLocks noGrp="1"/>
          </p:cNvSpPr>
          <p:nvPr>
            <p:ph type="title"/>
          </p:nvPr>
        </p:nvSpPr>
        <p:spPr>
          <a:xfrm>
            <a:off x="2611808" y="808056"/>
            <a:ext cx="7958331" cy="1530542"/>
          </a:xfrm>
        </p:spPr>
        <p:txBody>
          <a:bodyPr vert="horz" lIns="91440" tIns="45720" rIns="91440" bIns="45720" rtlCol="0" anchor="t">
            <a:normAutofit/>
          </a:bodyPr>
          <a:lstStyle/>
          <a:p>
            <a:pPr algn="l"/>
            <a:r>
              <a:rPr lang="en-US" sz="4800" dirty="0"/>
              <a:t>Future Development </a:t>
            </a:r>
          </a:p>
        </p:txBody>
      </p:sp>
      <p:sp>
        <p:nvSpPr>
          <p:cNvPr id="3" name="Content Placeholder 2">
            <a:extLst>
              <a:ext uri="{FF2B5EF4-FFF2-40B4-BE49-F238E27FC236}">
                <a16:creationId xmlns:a16="http://schemas.microsoft.com/office/drawing/2014/main" id="{123032B8-7520-40C7-879E-7843465D356B}"/>
              </a:ext>
            </a:extLst>
          </p:cNvPr>
          <p:cNvSpPr>
            <a:spLocks noGrp="1"/>
          </p:cNvSpPr>
          <p:nvPr>
            <p:ph sz="half" idx="1"/>
          </p:nvPr>
        </p:nvSpPr>
        <p:spPr>
          <a:xfrm>
            <a:off x="2362874" y="2099715"/>
            <a:ext cx="8207265" cy="3950229"/>
          </a:xfrm>
        </p:spPr>
        <p:txBody>
          <a:bodyPr vert="horz" lIns="91440" tIns="45720" rIns="91440" bIns="45720" rtlCol="0" anchor="t">
            <a:normAutofit/>
          </a:bodyPr>
          <a:lstStyle/>
          <a:p>
            <a:r>
              <a:rPr lang="en-US" dirty="0"/>
              <a:t>The future site involves redevelopment of the existing pool facilities, resurfacing of the existing tennis courts, resurfacing of the existing walking track, and provision of pickleball courts. </a:t>
            </a:r>
          </a:p>
          <a:p>
            <a:r>
              <a:rPr lang="en-US" dirty="0"/>
              <a:t>Future programming will include additional swimming programs and pickleball programs and recreational leagues. </a:t>
            </a:r>
          </a:p>
        </p:txBody>
      </p:sp>
    </p:spTree>
    <p:extLst>
      <p:ext uri="{BB962C8B-B14F-4D97-AF65-F5344CB8AC3E}">
        <p14:creationId xmlns:p14="http://schemas.microsoft.com/office/powerpoint/2010/main" val="1491728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3DF5-239D-4594-BB7F-77EE067C1225}"/>
              </a:ext>
            </a:extLst>
          </p:cNvPr>
          <p:cNvSpPr>
            <a:spLocks noGrp="1"/>
          </p:cNvSpPr>
          <p:nvPr>
            <p:ph type="title"/>
          </p:nvPr>
        </p:nvSpPr>
        <p:spPr/>
        <p:txBody>
          <a:bodyPr/>
          <a:lstStyle/>
          <a:p>
            <a:pPr algn="l"/>
            <a:r>
              <a:rPr lang="en-US" dirty="0"/>
              <a:t>State Comprehensive Recreation Plan: Tennessee 2030</a:t>
            </a:r>
          </a:p>
        </p:txBody>
      </p:sp>
      <p:sp>
        <p:nvSpPr>
          <p:cNvPr id="3" name="Content Placeholder 2">
            <a:extLst>
              <a:ext uri="{FF2B5EF4-FFF2-40B4-BE49-F238E27FC236}">
                <a16:creationId xmlns:a16="http://schemas.microsoft.com/office/drawing/2014/main" id="{B10EC893-013A-421B-A0C5-5F50BF998D12}"/>
              </a:ext>
            </a:extLst>
          </p:cNvPr>
          <p:cNvSpPr>
            <a:spLocks noGrp="1"/>
          </p:cNvSpPr>
          <p:nvPr>
            <p:ph sz="half" idx="1"/>
          </p:nvPr>
        </p:nvSpPr>
        <p:spPr>
          <a:xfrm>
            <a:off x="2605374" y="2052116"/>
            <a:ext cx="8541162" cy="3997828"/>
          </a:xfrm>
        </p:spPr>
        <p:txBody>
          <a:bodyPr>
            <a:normAutofit/>
          </a:bodyPr>
          <a:lstStyle/>
          <a:p>
            <a:pPr lvl="0"/>
            <a:r>
              <a:rPr lang="en-US" b="1" dirty="0"/>
              <a:t>INCLUSIVITY, DIVERSITY, EQUITY, ACCESS, AFFORDABILITY: </a:t>
            </a:r>
            <a:r>
              <a:rPr lang="en-US" dirty="0"/>
              <a:t>Goal: All Tennesseans will have access to and feel welcome at all local and state recreation facilities in which diversity is reflected in programs, operations, and staffing. Action #1—Ensure that all parks will be places where all communities can engage with nature in positive ways. The redevelopment of the pool with the addition of ADA compliant features will allow for people with disabilities to participate in swimming lessons and pool activities. </a:t>
            </a:r>
            <a:endParaRPr lang="en-US" b="1" dirty="0"/>
          </a:p>
          <a:p>
            <a:endParaRPr lang="en-US" dirty="0"/>
          </a:p>
        </p:txBody>
      </p:sp>
    </p:spTree>
    <p:extLst>
      <p:ext uri="{BB962C8B-B14F-4D97-AF65-F5344CB8AC3E}">
        <p14:creationId xmlns:p14="http://schemas.microsoft.com/office/powerpoint/2010/main" val="83915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3DF5-239D-4594-BB7F-77EE067C1225}"/>
              </a:ext>
            </a:extLst>
          </p:cNvPr>
          <p:cNvSpPr>
            <a:spLocks noGrp="1"/>
          </p:cNvSpPr>
          <p:nvPr>
            <p:ph type="title"/>
          </p:nvPr>
        </p:nvSpPr>
        <p:spPr/>
        <p:txBody>
          <a:bodyPr/>
          <a:lstStyle/>
          <a:p>
            <a:pPr algn="l"/>
            <a:r>
              <a:rPr lang="en-US" dirty="0"/>
              <a:t>State Comprehensive Recreation Plan: Tennessee 2030</a:t>
            </a:r>
          </a:p>
        </p:txBody>
      </p:sp>
      <p:sp>
        <p:nvSpPr>
          <p:cNvPr id="3" name="Content Placeholder 2">
            <a:extLst>
              <a:ext uri="{FF2B5EF4-FFF2-40B4-BE49-F238E27FC236}">
                <a16:creationId xmlns:a16="http://schemas.microsoft.com/office/drawing/2014/main" id="{B10EC893-013A-421B-A0C5-5F50BF998D12}"/>
              </a:ext>
            </a:extLst>
          </p:cNvPr>
          <p:cNvSpPr>
            <a:spLocks noGrp="1"/>
          </p:cNvSpPr>
          <p:nvPr>
            <p:ph sz="half" idx="1"/>
          </p:nvPr>
        </p:nvSpPr>
        <p:spPr>
          <a:xfrm>
            <a:off x="2605374" y="2052116"/>
            <a:ext cx="8541162" cy="3997828"/>
          </a:xfrm>
        </p:spPr>
        <p:txBody>
          <a:bodyPr>
            <a:normAutofit fontScale="70000" lnSpcReduction="20000"/>
          </a:bodyPr>
          <a:lstStyle/>
          <a:p>
            <a:pPr lvl="0"/>
            <a:r>
              <a:rPr lang="en-US" b="1" dirty="0"/>
              <a:t>INCLUSIVITY, DIVERSITY, EQUITY, ACCESS, AFFORDABILITY: </a:t>
            </a:r>
            <a:r>
              <a:rPr lang="en-US" dirty="0"/>
              <a:t>Goal: All Tennesseans will have access to and feel welcome at all local and state recreation facilities in which diversity is reflected in programs, operations, and staffing. Action #1—Ensure that all parks will be places where all communities can engage with nature in positive ways. The redevelopment of the pool with the addition of ADA compliant features will allow for people with disabilities to participate in swimming lessons and pool activities. </a:t>
            </a:r>
            <a:endParaRPr lang="en-US" b="1" dirty="0"/>
          </a:p>
          <a:p>
            <a:pPr lvl="0"/>
            <a:r>
              <a:rPr lang="en-US" b="1" dirty="0"/>
              <a:t>PARKS:</a:t>
            </a:r>
            <a:r>
              <a:rPr lang="en-US" dirty="0"/>
              <a:t> Local Parks and Recreation: Sweetwater Recreation Complex gives consistent access to recreational services and provides close-to-home opportunities to enjoy recreation (open grassy fields, playground,), exercise (playground, pool, tennis pickleball), and interaction with nature.</a:t>
            </a:r>
          </a:p>
          <a:p>
            <a:pPr lvl="0"/>
            <a:r>
              <a:rPr lang="en-US" b="1" dirty="0"/>
              <a:t>PEOPLE:</a:t>
            </a:r>
            <a:r>
              <a:rPr lang="en-US" dirty="0"/>
              <a:t> Public Health: Sweetwater actively encourages all residents to get outside and get moving. Sweetwater has a high rate of juvenile diabetes and percentage of obese/overweight residents. Improving the facilities at the park will encourage those same residents to be more of a participant in their community instead of just a spectator. There are lots of opportunities for all ages and abilities to be active to maintain their health. </a:t>
            </a:r>
          </a:p>
          <a:p>
            <a:endParaRPr lang="en-US" dirty="0"/>
          </a:p>
        </p:txBody>
      </p:sp>
    </p:spTree>
    <p:extLst>
      <p:ext uri="{BB962C8B-B14F-4D97-AF65-F5344CB8AC3E}">
        <p14:creationId xmlns:p14="http://schemas.microsoft.com/office/powerpoint/2010/main" val="235409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E3F1-B4B2-4380-A170-1E55E4214C49}"/>
              </a:ext>
            </a:extLst>
          </p:cNvPr>
          <p:cNvSpPr>
            <a:spLocks noGrp="1"/>
          </p:cNvSpPr>
          <p:nvPr>
            <p:ph type="title"/>
          </p:nvPr>
        </p:nvSpPr>
        <p:spPr>
          <a:xfrm>
            <a:off x="2564153" y="866780"/>
            <a:ext cx="7950984" cy="1081705"/>
          </a:xfrm>
        </p:spPr>
        <p:txBody>
          <a:bodyPr/>
          <a:lstStyle/>
          <a:p>
            <a:pPr algn="l"/>
            <a:r>
              <a:rPr lang="en-US" dirty="0"/>
              <a:t>3-year timeline</a:t>
            </a:r>
          </a:p>
        </p:txBody>
      </p:sp>
      <p:sp>
        <p:nvSpPr>
          <p:cNvPr id="3" name="Content Placeholder 2">
            <a:extLst>
              <a:ext uri="{FF2B5EF4-FFF2-40B4-BE49-F238E27FC236}">
                <a16:creationId xmlns:a16="http://schemas.microsoft.com/office/drawing/2014/main" id="{557F191A-7207-4F7D-B24C-98956A1963C8}"/>
              </a:ext>
            </a:extLst>
          </p:cNvPr>
          <p:cNvSpPr>
            <a:spLocks noGrp="1"/>
          </p:cNvSpPr>
          <p:nvPr>
            <p:ph sz="half" idx="1"/>
          </p:nvPr>
        </p:nvSpPr>
        <p:spPr>
          <a:xfrm>
            <a:off x="2564153" y="2241093"/>
            <a:ext cx="7837074" cy="3997828"/>
          </a:xfrm>
        </p:spPr>
        <p:txBody>
          <a:bodyPr/>
          <a:lstStyle/>
          <a:p>
            <a:r>
              <a:rPr lang="en-US" dirty="0"/>
              <a:t>Summer 2023: Announcement of grant award</a:t>
            </a:r>
          </a:p>
          <a:p>
            <a:r>
              <a:rPr lang="en-US" dirty="0"/>
              <a:t>Fall/Winter of 2023: Signing of contract, environmental review, and submission of A&amp;E plans</a:t>
            </a:r>
          </a:p>
          <a:p>
            <a:r>
              <a:rPr lang="en-US" dirty="0"/>
              <a:t>Spring 2024: Project out of bid and project awarded</a:t>
            </a:r>
          </a:p>
          <a:p>
            <a:r>
              <a:rPr lang="en-US" dirty="0"/>
              <a:t>Summer/Fall 2024: Breaking ground and construction</a:t>
            </a:r>
          </a:p>
          <a:p>
            <a:r>
              <a:rPr lang="en-US" dirty="0"/>
              <a:t>Winter 2024/2025: Complete project and closeout procedures </a:t>
            </a:r>
          </a:p>
        </p:txBody>
      </p:sp>
    </p:spTree>
    <p:extLst>
      <p:ext uri="{BB962C8B-B14F-4D97-AF65-F5344CB8AC3E}">
        <p14:creationId xmlns:p14="http://schemas.microsoft.com/office/powerpoint/2010/main" val="269850314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7" name="Picture 14">
            <a:extLst>
              <a:ext uri="{FF2B5EF4-FFF2-40B4-BE49-F238E27FC236}">
                <a16:creationId xmlns:a16="http://schemas.microsoft.com/office/drawing/2014/main" id="{26AA7C31-76FD-4B44-A1FF-D13D2515AE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8" name="Picture 16">
            <a:extLst>
              <a:ext uri="{FF2B5EF4-FFF2-40B4-BE49-F238E27FC236}">
                <a16:creationId xmlns:a16="http://schemas.microsoft.com/office/drawing/2014/main" id="{F5CE85F9-F4EE-4E5D-8235-528527A401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9" name="Rectangle 18">
            <a:extLst>
              <a:ext uri="{FF2B5EF4-FFF2-40B4-BE49-F238E27FC236}">
                <a16:creationId xmlns:a16="http://schemas.microsoft.com/office/drawing/2014/main" id="{17338BB4-74FF-4836-86B7-F1B0C2B6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20">
            <a:extLst>
              <a:ext uri="{FF2B5EF4-FFF2-40B4-BE49-F238E27FC236}">
                <a16:creationId xmlns:a16="http://schemas.microsoft.com/office/drawing/2014/main" id="{1ABFA8A3-A231-4BC1-B8A5-C5BE7315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22">
            <a:extLst>
              <a:ext uri="{FF2B5EF4-FFF2-40B4-BE49-F238E27FC236}">
                <a16:creationId xmlns:a16="http://schemas.microsoft.com/office/drawing/2014/main" id="{4D747E59-EDB0-47FA-899B-0621ED112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24">
            <a:extLst>
              <a:ext uri="{FF2B5EF4-FFF2-40B4-BE49-F238E27FC236}">
                <a16:creationId xmlns:a16="http://schemas.microsoft.com/office/drawing/2014/main" id="{C2629343-044F-4737-89E9-3E1790341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TextBox 26">
            <a:extLst>
              <a:ext uri="{FF2B5EF4-FFF2-40B4-BE49-F238E27FC236}">
                <a16:creationId xmlns:a16="http://schemas.microsoft.com/office/drawing/2014/main" id="{C9B9C8E0-18D9-430D-B171-939E0EEEBAB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4" name="Rectangle 28">
            <a:extLst>
              <a:ext uri="{FF2B5EF4-FFF2-40B4-BE49-F238E27FC236}">
                <a16:creationId xmlns:a16="http://schemas.microsoft.com/office/drawing/2014/main" id="{B9EEB229-3EBA-4333-B94C-ED62EC101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30">
            <a:extLst>
              <a:ext uri="{FF2B5EF4-FFF2-40B4-BE49-F238E27FC236}">
                <a16:creationId xmlns:a16="http://schemas.microsoft.com/office/drawing/2014/main" id="{B4666C73-1C44-4BD3-9529-A7E02C6A8A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6" name="Picture 32">
            <a:extLst>
              <a:ext uri="{FF2B5EF4-FFF2-40B4-BE49-F238E27FC236}">
                <a16:creationId xmlns:a16="http://schemas.microsoft.com/office/drawing/2014/main" id="{723E4E2F-EA2E-477B-A595-C5A5F62E9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7" name="Rectangle 34">
            <a:extLst>
              <a:ext uri="{FF2B5EF4-FFF2-40B4-BE49-F238E27FC236}">
                <a16:creationId xmlns:a16="http://schemas.microsoft.com/office/drawing/2014/main" id="{B6500FA0-D185-45FF-9F47-EF5FB7158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6">
            <a:extLst>
              <a:ext uri="{FF2B5EF4-FFF2-40B4-BE49-F238E27FC236}">
                <a16:creationId xmlns:a16="http://schemas.microsoft.com/office/drawing/2014/main" id="{7273825F-243F-467C-8349-B97E81C3E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8">
            <a:extLst>
              <a:ext uri="{FF2B5EF4-FFF2-40B4-BE49-F238E27FC236}">
                <a16:creationId xmlns:a16="http://schemas.microsoft.com/office/drawing/2014/main" id="{255659AF-6F61-42EF-B761-0862A79DB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095DCF-673D-491D-B982-D5CC3C3BF694}"/>
              </a:ext>
            </a:extLst>
          </p:cNvPr>
          <p:cNvSpPr>
            <a:spLocks noGrp="1"/>
          </p:cNvSpPr>
          <p:nvPr>
            <p:ph type="title"/>
          </p:nvPr>
        </p:nvSpPr>
        <p:spPr>
          <a:xfrm>
            <a:off x="3558840" y="448333"/>
            <a:ext cx="6438217" cy="1077229"/>
          </a:xfrm>
        </p:spPr>
        <p:txBody>
          <a:bodyPr vert="horz" lIns="91440" tIns="45720" rIns="91440" bIns="45720" rtlCol="0" anchor="t">
            <a:normAutofit/>
          </a:bodyPr>
          <a:lstStyle/>
          <a:p>
            <a:pPr algn="l"/>
            <a:r>
              <a:rPr lang="en-US" dirty="0"/>
              <a:t>Project Design Elements </a:t>
            </a:r>
          </a:p>
        </p:txBody>
      </p:sp>
      <p:sp>
        <p:nvSpPr>
          <p:cNvPr id="60" name="Rectangle 40">
            <a:extLst>
              <a:ext uri="{FF2B5EF4-FFF2-40B4-BE49-F238E27FC236}">
                <a16:creationId xmlns:a16="http://schemas.microsoft.com/office/drawing/2014/main" id="{00650157-038B-4377-BAFA-B12FF57E0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FA49E1-1652-F716-5306-E96CC15B8FC2}"/>
              </a:ext>
            </a:extLst>
          </p:cNvPr>
          <p:cNvPicPr>
            <a:picLocks noChangeAspect="1"/>
          </p:cNvPicPr>
          <p:nvPr/>
        </p:nvPicPr>
        <p:blipFill>
          <a:blip r:embed="rId5"/>
          <a:stretch>
            <a:fillRect/>
          </a:stretch>
        </p:blipFill>
        <p:spPr>
          <a:xfrm>
            <a:off x="2194943" y="1159280"/>
            <a:ext cx="8141331" cy="5187732"/>
          </a:xfrm>
          <a:prstGeom prst="rect">
            <a:avLst/>
          </a:prstGeom>
        </p:spPr>
      </p:pic>
    </p:spTree>
    <p:extLst>
      <p:ext uri="{BB962C8B-B14F-4D97-AF65-F5344CB8AC3E}">
        <p14:creationId xmlns:p14="http://schemas.microsoft.com/office/powerpoint/2010/main" val="1754754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7233-DBC6-E82F-E650-0823CA21188B}"/>
              </a:ext>
            </a:extLst>
          </p:cNvPr>
          <p:cNvSpPr>
            <a:spLocks noGrp="1"/>
          </p:cNvSpPr>
          <p:nvPr>
            <p:ph type="title"/>
          </p:nvPr>
        </p:nvSpPr>
        <p:spPr>
          <a:xfrm>
            <a:off x="2120508" y="805817"/>
            <a:ext cx="7950984" cy="497203"/>
          </a:xfrm>
        </p:spPr>
        <p:txBody>
          <a:bodyPr>
            <a:noAutofit/>
          </a:bodyPr>
          <a:lstStyle/>
          <a:p>
            <a:pPr algn="ctr"/>
            <a:r>
              <a:rPr lang="en-US" sz="2800" dirty="0"/>
              <a:t>Pictures of Site</a:t>
            </a:r>
          </a:p>
        </p:txBody>
      </p:sp>
      <p:pic>
        <p:nvPicPr>
          <p:cNvPr id="5" name="Content Placeholder 4" descr="A picture containing ground, outdoor&#10;&#10;Description automatically generated">
            <a:extLst>
              <a:ext uri="{FF2B5EF4-FFF2-40B4-BE49-F238E27FC236}">
                <a16:creationId xmlns:a16="http://schemas.microsoft.com/office/drawing/2014/main" id="{FB55C87A-6EE9-F63F-56EF-E3B14537166F}"/>
              </a:ext>
            </a:extLst>
          </p:cNvPr>
          <p:cNvPicPr>
            <a:picLocks noGrp="1" noChangeAspect="1"/>
          </p:cNvPicPr>
          <p:nvPr>
            <p:ph sz="half" idx="2"/>
          </p:nvPr>
        </p:nvPicPr>
        <p:blipFill>
          <a:blip r:embed="rId2"/>
          <a:stretch>
            <a:fillRect/>
          </a:stretch>
        </p:blipFill>
        <p:spPr>
          <a:xfrm>
            <a:off x="1459627" y="2439036"/>
            <a:ext cx="2997993" cy="3997325"/>
          </a:xfrm>
        </p:spPr>
      </p:pic>
      <p:pic>
        <p:nvPicPr>
          <p:cNvPr id="7" name="Picture 6" descr="A picture containing sky, outdoor, blue&#10;&#10;Description automatically generated">
            <a:extLst>
              <a:ext uri="{FF2B5EF4-FFF2-40B4-BE49-F238E27FC236}">
                <a16:creationId xmlns:a16="http://schemas.microsoft.com/office/drawing/2014/main" id="{1AB93CB5-170B-64C6-6F48-2C1AF4429203}"/>
              </a:ext>
            </a:extLst>
          </p:cNvPr>
          <p:cNvPicPr>
            <a:picLocks noChangeAspect="1"/>
          </p:cNvPicPr>
          <p:nvPr/>
        </p:nvPicPr>
        <p:blipFill>
          <a:blip r:embed="rId3"/>
          <a:stretch>
            <a:fillRect/>
          </a:stretch>
        </p:blipFill>
        <p:spPr>
          <a:xfrm>
            <a:off x="4597836" y="2441257"/>
            <a:ext cx="2996327" cy="3995103"/>
          </a:xfrm>
          <a:prstGeom prst="rect">
            <a:avLst/>
          </a:prstGeom>
        </p:spPr>
      </p:pic>
      <p:pic>
        <p:nvPicPr>
          <p:cNvPr id="9" name="Picture 8" descr="A picture containing sky, outdoor, blue&#10;&#10;Description automatically generated">
            <a:extLst>
              <a:ext uri="{FF2B5EF4-FFF2-40B4-BE49-F238E27FC236}">
                <a16:creationId xmlns:a16="http://schemas.microsoft.com/office/drawing/2014/main" id="{1A11AB79-6F80-5814-D784-9205A284B946}"/>
              </a:ext>
            </a:extLst>
          </p:cNvPr>
          <p:cNvPicPr>
            <a:picLocks noChangeAspect="1"/>
          </p:cNvPicPr>
          <p:nvPr/>
        </p:nvPicPr>
        <p:blipFill>
          <a:blip r:embed="rId4"/>
          <a:stretch>
            <a:fillRect/>
          </a:stretch>
        </p:blipFill>
        <p:spPr>
          <a:xfrm>
            <a:off x="7734379" y="2439035"/>
            <a:ext cx="2997994" cy="3997325"/>
          </a:xfrm>
          <a:prstGeom prst="rect">
            <a:avLst/>
          </a:prstGeom>
        </p:spPr>
      </p:pic>
    </p:spTree>
    <p:extLst>
      <p:ext uri="{BB962C8B-B14F-4D97-AF65-F5344CB8AC3E}">
        <p14:creationId xmlns:p14="http://schemas.microsoft.com/office/powerpoint/2010/main" val="25354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7233-DBC6-E82F-E650-0823CA21188B}"/>
              </a:ext>
            </a:extLst>
          </p:cNvPr>
          <p:cNvSpPr>
            <a:spLocks noGrp="1"/>
          </p:cNvSpPr>
          <p:nvPr>
            <p:ph type="title"/>
          </p:nvPr>
        </p:nvSpPr>
        <p:spPr>
          <a:xfrm>
            <a:off x="1996293" y="1072517"/>
            <a:ext cx="7950984" cy="504823"/>
          </a:xfrm>
        </p:spPr>
        <p:txBody>
          <a:bodyPr>
            <a:noAutofit/>
          </a:bodyPr>
          <a:lstStyle/>
          <a:p>
            <a:pPr algn="ctr"/>
            <a:r>
              <a:rPr lang="en-US" sz="2800" dirty="0"/>
              <a:t>Pictures of Site</a:t>
            </a:r>
          </a:p>
        </p:txBody>
      </p:sp>
      <p:pic>
        <p:nvPicPr>
          <p:cNvPr id="3" name="Picture 2">
            <a:extLst>
              <a:ext uri="{FF2B5EF4-FFF2-40B4-BE49-F238E27FC236}">
                <a16:creationId xmlns:a16="http://schemas.microsoft.com/office/drawing/2014/main" id="{FE2D9C73-F27E-6997-6CC2-473B225232C8}"/>
              </a:ext>
            </a:extLst>
          </p:cNvPr>
          <p:cNvPicPr>
            <a:picLocks noChangeAspect="1"/>
          </p:cNvPicPr>
          <p:nvPr/>
        </p:nvPicPr>
        <p:blipFill>
          <a:blip r:embed="rId2"/>
          <a:stretch>
            <a:fillRect/>
          </a:stretch>
        </p:blipFill>
        <p:spPr>
          <a:xfrm>
            <a:off x="2465702" y="2605057"/>
            <a:ext cx="2993395" cy="3999323"/>
          </a:xfrm>
          <a:prstGeom prst="rect">
            <a:avLst/>
          </a:prstGeom>
        </p:spPr>
      </p:pic>
      <p:pic>
        <p:nvPicPr>
          <p:cNvPr id="5" name="Picture 4">
            <a:extLst>
              <a:ext uri="{FF2B5EF4-FFF2-40B4-BE49-F238E27FC236}">
                <a16:creationId xmlns:a16="http://schemas.microsoft.com/office/drawing/2014/main" id="{CE26526A-026B-84A5-4673-09508BB803AA}"/>
              </a:ext>
            </a:extLst>
          </p:cNvPr>
          <p:cNvPicPr>
            <a:picLocks noChangeAspect="1"/>
          </p:cNvPicPr>
          <p:nvPr/>
        </p:nvPicPr>
        <p:blipFill>
          <a:blip r:embed="rId3"/>
          <a:stretch>
            <a:fillRect/>
          </a:stretch>
        </p:blipFill>
        <p:spPr>
          <a:xfrm>
            <a:off x="6953882" y="2605057"/>
            <a:ext cx="2993395" cy="3999323"/>
          </a:xfrm>
          <a:prstGeom prst="rect">
            <a:avLst/>
          </a:prstGeom>
        </p:spPr>
      </p:pic>
    </p:spTree>
    <p:extLst>
      <p:ext uri="{BB962C8B-B14F-4D97-AF65-F5344CB8AC3E}">
        <p14:creationId xmlns:p14="http://schemas.microsoft.com/office/powerpoint/2010/main" val="215787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B1395C1E-2648-4FFC-AC7C-2C1708351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6" name="Picture 105">
            <a:extLst>
              <a:ext uri="{FF2B5EF4-FFF2-40B4-BE49-F238E27FC236}">
                <a16:creationId xmlns:a16="http://schemas.microsoft.com/office/drawing/2014/main" id="{1C7379FE-10D6-4FEA-BEA3-5E2034A44C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8" name="Rectangle 107">
            <a:extLst>
              <a:ext uri="{FF2B5EF4-FFF2-40B4-BE49-F238E27FC236}">
                <a16:creationId xmlns:a16="http://schemas.microsoft.com/office/drawing/2014/main" id="{90FB7BFA-EBDD-467C-B253-EFA700504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0" name="Rectangle 109">
            <a:extLst>
              <a:ext uri="{FF2B5EF4-FFF2-40B4-BE49-F238E27FC236}">
                <a16:creationId xmlns:a16="http://schemas.microsoft.com/office/drawing/2014/main" id="{23A9D773-2FA9-4E93-A01A-AEECF93E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2" name="Rectangle 111">
            <a:extLst>
              <a:ext uri="{FF2B5EF4-FFF2-40B4-BE49-F238E27FC236}">
                <a16:creationId xmlns:a16="http://schemas.microsoft.com/office/drawing/2014/main" id="{D0A08A6F-C28D-4C68-9627-9B83F062F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angle 113">
            <a:extLst>
              <a:ext uri="{FF2B5EF4-FFF2-40B4-BE49-F238E27FC236}">
                <a16:creationId xmlns:a16="http://schemas.microsoft.com/office/drawing/2014/main" id="{D6DAD309-1212-498F-ABAD-388FFD322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6" name="TextBox 115">
            <a:extLst>
              <a:ext uri="{FF2B5EF4-FFF2-40B4-BE49-F238E27FC236}">
                <a16:creationId xmlns:a16="http://schemas.microsoft.com/office/drawing/2014/main" id="{8F297EF4-1A36-4B32-9046-62BAFD8D81A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18" name="Rectangle 117">
            <a:extLst>
              <a:ext uri="{FF2B5EF4-FFF2-40B4-BE49-F238E27FC236}">
                <a16:creationId xmlns:a16="http://schemas.microsoft.com/office/drawing/2014/main" id="{0AD76564-407F-4F60-ADF5-76B75DAB8D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a:extLst>
              <a:ext uri="{FF2B5EF4-FFF2-40B4-BE49-F238E27FC236}">
                <a16:creationId xmlns:a16="http://schemas.microsoft.com/office/drawing/2014/main" id="{3C45841C-D9DC-434E-8A7B-CC1DBF4D1F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2" name="Picture 121">
            <a:extLst>
              <a:ext uri="{FF2B5EF4-FFF2-40B4-BE49-F238E27FC236}">
                <a16:creationId xmlns:a16="http://schemas.microsoft.com/office/drawing/2014/main" id="{46A5ACF3-B8C0-4AC9-B185-320C6CC0B3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4" name="Rectangle 123">
            <a:extLst>
              <a:ext uri="{FF2B5EF4-FFF2-40B4-BE49-F238E27FC236}">
                <a16:creationId xmlns:a16="http://schemas.microsoft.com/office/drawing/2014/main" id="{1BB9A764-7153-4F31-B447-F92772C89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CEFF5C3-DC26-4AAD-BB6B-AAD9131B8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E73B68C3-2EAC-45C2-828B-F9B1DD535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D233ED-941A-451C-B9C7-9FE83E976E67}"/>
              </a:ext>
            </a:extLst>
          </p:cNvPr>
          <p:cNvSpPr>
            <a:spLocks noGrp="1"/>
          </p:cNvSpPr>
          <p:nvPr>
            <p:ph type="title"/>
          </p:nvPr>
        </p:nvSpPr>
        <p:spPr>
          <a:xfrm>
            <a:off x="1589657" y="287276"/>
            <a:ext cx="8608037" cy="1077229"/>
          </a:xfrm>
        </p:spPr>
        <p:txBody>
          <a:bodyPr vert="horz" lIns="91440" tIns="45720" rIns="91440" bIns="45720" rtlCol="0" anchor="t">
            <a:normAutofit/>
          </a:bodyPr>
          <a:lstStyle/>
          <a:p>
            <a:pPr algn="ctr"/>
            <a:r>
              <a:rPr lang="en-US" dirty="0"/>
              <a:t>Project Location Map</a:t>
            </a:r>
          </a:p>
        </p:txBody>
      </p:sp>
      <p:sp>
        <p:nvSpPr>
          <p:cNvPr id="130" name="Rectangle 129">
            <a:extLst>
              <a:ext uri="{FF2B5EF4-FFF2-40B4-BE49-F238E27FC236}">
                <a16:creationId xmlns:a16="http://schemas.microsoft.com/office/drawing/2014/main" id="{F0C5FB67-A02E-46F4-8FD1-1E19CB0B3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iagram&#10;&#10;Description automatically generated">
            <a:extLst>
              <a:ext uri="{FF2B5EF4-FFF2-40B4-BE49-F238E27FC236}">
                <a16:creationId xmlns:a16="http://schemas.microsoft.com/office/drawing/2014/main" id="{96F3FA22-6E4F-2F2B-D4C7-343CB07CD783}"/>
              </a:ext>
            </a:extLst>
          </p:cNvPr>
          <p:cNvPicPr>
            <a:picLocks noChangeAspect="1"/>
          </p:cNvPicPr>
          <p:nvPr/>
        </p:nvPicPr>
        <p:blipFill>
          <a:blip r:embed="rId5"/>
          <a:stretch>
            <a:fillRect/>
          </a:stretch>
        </p:blipFill>
        <p:spPr>
          <a:xfrm>
            <a:off x="2122248" y="1010557"/>
            <a:ext cx="7542857" cy="5828571"/>
          </a:xfrm>
          <a:prstGeom prst="rect">
            <a:avLst/>
          </a:prstGeom>
        </p:spPr>
      </p:pic>
    </p:spTree>
    <p:extLst>
      <p:ext uri="{BB962C8B-B14F-4D97-AF65-F5344CB8AC3E}">
        <p14:creationId xmlns:p14="http://schemas.microsoft.com/office/powerpoint/2010/main" val="191408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9" name="Picture 10">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0" name="Picture 12">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14">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6">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18">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0">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TextBox 22">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46" name="Rectangle 24">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6">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8" name="Picture 28">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9" name="Rectangle 30">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2">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4">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AD2419-7EC6-45A6-8589-39E29DA74A04}"/>
              </a:ext>
            </a:extLst>
          </p:cNvPr>
          <p:cNvSpPr>
            <a:spLocks noGrp="1"/>
          </p:cNvSpPr>
          <p:nvPr>
            <p:ph type="title"/>
          </p:nvPr>
        </p:nvSpPr>
        <p:spPr>
          <a:xfrm>
            <a:off x="-447738" y="3000373"/>
            <a:ext cx="3890975" cy="2268559"/>
          </a:xfrm>
        </p:spPr>
        <p:txBody>
          <a:bodyPr vert="horz" lIns="91440" tIns="45720" rIns="91440" bIns="45720" rtlCol="0" anchor="t">
            <a:normAutofit/>
          </a:bodyPr>
          <a:lstStyle/>
          <a:p>
            <a:r>
              <a:rPr lang="en-US" sz="3200" dirty="0"/>
              <a:t>Topographic</a:t>
            </a:r>
            <a:br>
              <a:rPr lang="en-US" sz="3200" dirty="0"/>
            </a:br>
            <a:r>
              <a:rPr lang="en-US" sz="3200" dirty="0"/>
              <a:t> Map</a:t>
            </a:r>
          </a:p>
        </p:txBody>
      </p:sp>
      <p:pic>
        <p:nvPicPr>
          <p:cNvPr id="6" name="Content Placeholder 5">
            <a:extLst>
              <a:ext uri="{FF2B5EF4-FFF2-40B4-BE49-F238E27FC236}">
                <a16:creationId xmlns:a16="http://schemas.microsoft.com/office/drawing/2014/main" id="{6E6A54BE-0E9C-4E3E-9CB6-D7613756225C}"/>
              </a:ext>
            </a:extLst>
          </p:cNvPr>
          <p:cNvPicPr>
            <a:picLocks noGrp="1" noChangeAspect="1"/>
          </p:cNvPicPr>
          <p:nvPr>
            <p:ph sz="half" idx="2"/>
          </p:nvPr>
        </p:nvPicPr>
        <p:blipFill>
          <a:blip r:embed="rId5"/>
          <a:srcRect/>
          <a:stretch/>
        </p:blipFill>
        <p:spPr>
          <a:xfrm>
            <a:off x="3470669" y="264946"/>
            <a:ext cx="7759289" cy="599581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52" name="Rectangle 36">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72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7" name="Picture 16">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8">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TextBox 26">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9" name="Rectangle 28">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3" name="Picture 32">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5" name="Rectangle 34">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F66450-BAC4-42A4-AF4C-5C6FEEFDD9E7}"/>
              </a:ext>
            </a:extLst>
          </p:cNvPr>
          <p:cNvSpPr>
            <a:spLocks noGrp="1"/>
          </p:cNvSpPr>
          <p:nvPr>
            <p:ph type="title"/>
          </p:nvPr>
        </p:nvSpPr>
        <p:spPr>
          <a:xfrm>
            <a:off x="1051120" y="2507164"/>
            <a:ext cx="2661915" cy="2434705"/>
          </a:xfrm>
        </p:spPr>
        <p:txBody>
          <a:bodyPr vert="horz" lIns="91440" tIns="45720" rIns="91440" bIns="45720" rtlCol="0" anchor="t">
            <a:normAutofit/>
          </a:bodyPr>
          <a:lstStyle/>
          <a:p>
            <a:pPr algn="l"/>
            <a:r>
              <a:rPr lang="en-US" sz="3600" dirty="0"/>
              <a:t>Project Boundary Map</a:t>
            </a:r>
          </a:p>
        </p:txBody>
      </p:sp>
      <p:sp>
        <p:nvSpPr>
          <p:cNvPr id="41" name="Rectangle 40">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a:extLst>
              <a:ext uri="{FF2B5EF4-FFF2-40B4-BE49-F238E27FC236}">
                <a16:creationId xmlns:a16="http://schemas.microsoft.com/office/drawing/2014/main" id="{8BB743B9-6814-E72D-A641-126B23271BA7}"/>
              </a:ext>
            </a:extLst>
          </p:cNvPr>
          <p:cNvPicPr>
            <a:picLocks noChangeAspect="1"/>
          </p:cNvPicPr>
          <p:nvPr/>
        </p:nvPicPr>
        <p:blipFill>
          <a:blip r:embed="rId5"/>
          <a:stretch>
            <a:fillRect/>
          </a:stretch>
        </p:blipFill>
        <p:spPr>
          <a:xfrm>
            <a:off x="3740467" y="1029429"/>
            <a:ext cx="7542857" cy="5828571"/>
          </a:xfrm>
          <a:prstGeom prst="rect">
            <a:avLst/>
          </a:prstGeom>
        </p:spPr>
      </p:pic>
    </p:spTree>
    <p:extLst>
      <p:ext uri="{BB962C8B-B14F-4D97-AF65-F5344CB8AC3E}">
        <p14:creationId xmlns:p14="http://schemas.microsoft.com/office/powerpoint/2010/main" val="86142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DD67-28CE-488E-93D6-E5655798B14D}"/>
              </a:ext>
            </a:extLst>
          </p:cNvPr>
          <p:cNvSpPr>
            <a:spLocks noGrp="1"/>
          </p:cNvSpPr>
          <p:nvPr>
            <p:ph type="title"/>
          </p:nvPr>
        </p:nvSpPr>
        <p:spPr>
          <a:xfrm>
            <a:off x="2381273" y="835488"/>
            <a:ext cx="7950984" cy="1081705"/>
          </a:xfrm>
        </p:spPr>
        <p:txBody>
          <a:bodyPr>
            <a:normAutofit/>
          </a:bodyPr>
          <a:lstStyle/>
          <a:p>
            <a:pPr algn="l"/>
            <a:r>
              <a:rPr lang="en-US" dirty="0"/>
              <a:t>Census Population and Dedicated Acreage of Recreation</a:t>
            </a:r>
          </a:p>
        </p:txBody>
      </p:sp>
      <p:sp>
        <p:nvSpPr>
          <p:cNvPr id="3" name="Content Placeholder 2">
            <a:extLst>
              <a:ext uri="{FF2B5EF4-FFF2-40B4-BE49-F238E27FC236}">
                <a16:creationId xmlns:a16="http://schemas.microsoft.com/office/drawing/2014/main" id="{87767DB2-C1ED-4494-96B0-D3FDFBD9934A}"/>
              </a:ext>
            </a:extLst>
          </p:cNvPr>
          <p:cNvSpPr>
            <a:spLocks noGrp="1"/>
          </p:cNvSpPr>
          <p:nvPr>
            <p:ph sz="half" idx="1"/>
          </p:nvPr>
        </p:nvSpPr>
        <p:spPr>
          <a:xfrm>
            <a:off x="2381273" y="2317292"/>
            <a:ext cx="8596026" cy="3997828"/>
          </a:xfrm>
        </p:spPr>
        <p:txBody>
          <a:bodyPr>
            <a:normAutofit/>
          </a:bodyPr>
          <a:lstStyle/>
          <a:p>
            <a:r>
              <a:rPr lang="en-US" dirty="0"/>
              <a:t>2020 Census Sweetwater, TN Population: 6,312</a:t>
            </a:r>
          </a:p>
          <a:p>
            <a:r>
              <a:rPr lang="en-US" dirty="0"/>
              <a:t>Acreage dedicated to recreation: 40 acres</a:t>
            </a:r>
          </a:p>
          <a:p>
            <a:endParaRPr lang="en-US" dirty="0"/>
          </a:p>
        </p:txBody>
      </p:sp>
    </p:spTree>
    <p:extLst>
      <p:ext uri="{BB962C8B-B14F-4D97-AF65-F5344CB8AC3E}">
        <p14:creationId xmlns:p14="http://schemas.microsoft.com/office/powerpoint/2010/main" val="3908790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C95E31-1356-4076-96C4-F75A64F735E7}"/>
              </a:ext>
            </a:extLst>
          </p:cNvPr>
          <p:cNvSpPr txBox="1"/>
          <p:nvPr/>
        </p:nvSpPr>
        <p:spPr>
          <a:xfrm>
            <a:off x="857042" y="2523562"/>
            <a:ext cx="2668479" cy="2268559"/>
          </a:xfrm>
          <a:prstGeom prst="rect">
            <a:avLst/>
          </a:prstGeom>
        </p:spPr>
        <p:txBody>
          <a:bodyPr vert="horz" lIns="91440" tIns="45720" rIns="91440" bIns="45720" rtlCol="0" anchor="t">
            <a:normAutofit/>
          </a:bodyPr>
          <a:lstStyle/>
          <a:p>
            <a:pPr algn="r" defTabSz="914400">
              <a:lnSpc>
                <a:spcPct val="90000"/>
              </a:lnSpc>
              <a:spcBef>
                <a:spcPct val="0"/>
              </a:spcBef>
              <a:spcAft>
                <a:spcPts val="600"/>
              </a:spcAft>
            </a:pPr>
            <a:r>
              <a:rPr lang="en-US" sz="3200" dirty="0">
                <a:latin typeface="+mj-lt"/>
                <a:ea typeface="+mj-ea"/>
                <a:cs typeface="+mj-cs"/>
              </a:rPr>
              <a:t>Preliminary Site Plan</a:t>
            </a:r>
          </a:p>
          <a:p>
            <a:pPr algn="r" defTabSz="914400">
              <a:lnSpc>
                <a:spcPct val="90000"/>
              </a:lnSpc>
              <a:spcBef>
                <a:spcPct val="0"/>
              </a:spcBef>
              <a:spcAft>
                <a:spcPts val="600"/>
              </a:spcAft>
            </a:pPr>
            <a:r>
              <a:rPr lang="en-US" sz="3200" dirty="0">
                <a:latin typeface="+mj-lt"/>
                <a:ea typeface="+mj-ea"/>
                <a:cs typeface="+mj-cs"/>
              </a:rPr>
              <a:t>Part 1</a:t>
            </a:r>
          </a:p>
        </p:txBody>
      </p:sp>
      <p:sp>
        <p:nvSpPr>
          <p:cNvPr id="37" name="Rectangle 36">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B1AB82-D4F4-F56F-3667-E7ABE7A69F1B}"/>
              </a:ext>
            </a:extLst>
          </p:cNvPr>
          <p:cNvPicPr>
            <a:picLocks noChangeAspect="1"/>
          </p:cNvPicPr>
          <p:nvPr/>
        </p:nvPicPr>
        <p:blipFill>
          <a:blip r:embed="rId5"/>
          <a:stretch>
            <a:fillRect/>
          </a:stretch>
        </p:blipFill>
        <p:spPr>
          <a:xfrm>
            <a:off x="3630521" y="586740"/>
            <a:ext cx="7399613" cy="5684520"/>
          </a:xfrm>
          <a:prstGeom prst="rect">
            <a:avLst/>
          </a:prstGeom>
        </p:spPr>
      </p:pic>
    </p:spTree>
    <p:extLst>
      <p:ext uri="{BB962C8B-B14F-4D97-AF65-F5344CB8AC3E}">
        <p14:creationId xmlns:p14="http://schemas.microsoft.com/office/powerpoint/2010/main" val="275914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C95E31-1356-4076-96C4-F75A64F735E7}"/>
              </a:ext>
            </a:extLst>
          </p:cNvPr>
          <p:cNvSpPr txBox="1"/>
          <p:nvPr/>
        </p:nvSpPr>
        <p:spPr>
          <a:xfrm>
            <a:off x="857042" y="2523562"/>
            <a:ext cx="2668479" cy="2268559"/>
          </a:xfrm>
          <a:prstGeom prst="rect">
            <a:avLst/>
          </a:prstGeom>
        </p:spPr>
        <p:txBody>
          <a:bodyPr vert="horz" lIns="91440" tIns="45720" rIns="91440" bIns="45720" rtlCol="0" anchor="t">
            <a:normAutofit/>
          </a:bodyPr>
          <a:lstStyle/>
          <a:p>
            <a:pPr algn="r" defTabSz="914400">
              <a:lnSpc>
                <a:spcPct val="90000"/>
              </a:lnSpc>
              <a:spcBef>
                <a:spcPct val="0"/>
              </a:spcBef>
              <a:spcAft>
                <a:spcPts val="600"/>
              </a:spcAft>
            </a:pPr>
            <a:r>
              <a:rPr lang="en-US" sz="3200" dirty="0">
                <a:latin typeface="+mj-lt"/>
                <a:ea typeface="+mj-ea"/>
                <a:cs typeface="+mj-cs"/>
              </a:rPr>
              <a:t>Preliminary Site Plan</a:t>
            </a:r>
          </a:p>
          <a:p>
            <a:pPr algn="r" defTabSz="914400">
              <a:lnSpc>
                <a:spcPct val="90000"/>
              </a:lnSpc>
              <a:spcBef>
                <a:spcPct val="0"/>
              </a:spcBef>
              <a:spcAft>
                <a:spcPts val="600"/>
              </a:spcAft>
            </a:pPr>
            <a:r>
              <a:rPr lang="en-US" sz="3200" dirty="0">
                <a:latin typeface="+mj-lt"/>
                <a:ea typeface="+mj-ea"/>
                <a:cs typeface="+mj-cs"/>
              </a:rPr>
              <a:t>Part 2</a:t>
            </a:r>
          </a:p>
        </p:txBody>
      </p:sp>
      <p:sp>
        <p:nvSpPr>
          <p:cNvPr id="37" name="Rectangle 36">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49C118-97EA-CA2B-2BC5-941581B3A286}"/>
              </a:ext>
            </a:extLst>
          </p:cNvPr>
          <p:cNvPicPr>
            <a:picLocks noChangeAspect="1"/>
          </p:cNvPicPr>
          <p:nvPr/>
        </p:nvPicPr>
        <p:blipFill>
          <a:blip r:embed="rId5"/>
          <a:stretch>
            <a:fillRect/>
          </a:stretch>
        </p:blipFill>
        <p:spPr>
          <a:xfrm>
            <a:off x="3595361" y="467221"/>
            <a:ext cx="7479764" cy="5923557"/>
          </a:xfrm>
          <a:prstGeom prst="rect">
            <a:avLst/>
          </a:prstGeom>
        </p:spPr>
      </p:pic>
    </p:spTree>
    <p:extLst>
      <p:ext uri="{BB962C8B-B14F-4D97-AF65-F5344CB8AC3E}">
        <p14:creationId xmlns:p14="http://schemas.microsoft.com/office/powerpoint/2010/main" val="97543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26" name="Picture 2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8" name="Rectangle 27">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Shape 2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7960" y="764389"/>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77FA3-7B10-4EBD-9B64-19B5506ABC7C}"/>
              </a:ext>
            </a:extLst>
          </p:cNvPr>
          <p:cNvSpPr>
            <a:spLocks noGrp="1"/>
          </p:cNvSpPr>
          <p:nvPr>
            <p:ph type="title"/>
          </p:nvPr>
        </p:nvSpPr>
        <p:spPr>
          <a:xfrm>
            <a:off x="1428829" y="758406"/>
            <a:ext cx="7958331" cy="1530542"/>
          </a:xfrm>
        </p:spPr>
        <p:txBody>
          <a:bodyPr vert="horz" lIns="91440" tIns="45720" rIns="91440" bIns="45720" rtlCol="0" anchor="t">
            <a:normAutofit/>
          </a:bodyPr>
          <a:lstStyle/>
          <a:p>
            <a:pPr algn="l"/>
            <a:r>
              <a:rPr lang="en-US" sz="4800" dirty="0"/>
              <a:t>Targeted Demographics</a:t>
            </a:r>
          </a:p>
        </p:txBody>
      </p:sp>
      <p:sp>
        <p:nvSpPr>
          <p:cNvPr id="3" name="Content Placeholder 2">
            <a:extLst>
              <a:ext uri="{FF2B5EF4-FFF2-40B4-BE49-F238E27FC236}">
                <a16:creationId xmlns:a16="http://schemas.microsoft.com/office/drawing/2014/main" id="{0C3721E5-7064-4CAB-B526-454F5FC5508F}"/>
              </a:ext>
            </a:extLst>
          </p:cNvPr>
          <p:cNvSpPr>
            <a:spLocks noGrp="1"/>
          </p:cNvSpPr>
          <p:nvPr>
            <p:ph sz="half" idx="1"/>
          </p:nvPr>
        </p:nvSpPr>
        <p:spPr>
          <a:xfrm>
            <a:off x="1428829" y="2517314"/>
            <a:ext cx="9572534" cy="3387664"/>
          </a:xfrm>
        </p:spPr>
        <p:txBody>
          <a:bodyPr vert="horz" lIns="91440" tIns="45720" rIns="91440" bIns="45720" rtlCol="0" anchor="t">
            <a:normAutofit/>
          </a:bodyPr>
          <a:lstStyle/>
          <a:p>
            <a:r>
              <a:rPr lang="en-US" dirty="0"/>
              <a:t>Sweetwater Parks and Recreation intends for </a:t>
            </a:r>
            <a:r>
              <a:rPr lang="en-US" b="1" dirty="0"/>
              <a:t>ALL</a:t>
            </a:r>
            <a:r>
              <a:rPr lang="en-US" dirty="0"/>
              <a:t> persons to use and enjoy the proposed renovations to the pool and surrounding area including the track and pickleball/tennis courts. </a:t>
            </a:r>
          </a:p>
        </p:txBody>
      </p:sp>
    </p:spTree>
    <p:extLst>
      <p:ext uri="{BB962C8B-B14F-4D97-AF65-F5344CB8AC3E}">
        <p14:creationId xmlns:p14="http://schemas.microsoft.com/office/powerpoint/2010/main" val="196983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0EAAA-B76D-40CD-9213-B935DC2C640B}"/>
              </a:ext>
            </a:extLst>
          </p:cNvPr>
          <p:cNvSpPr>
            <a:spLocks noGrp="1"/>
          </p:cNvSpPr>
          <p:nvPr>
            <p:ph type="title"/>
          </p:nvPr>
        </p:nvSpPr>
        <p:spPr>
          <a:xfrm>
            <a:off x="2414016" y="808056"/>
            <a:ext cx="9170969" cy="1081705"/>
          </a:xfrm>
        </p:spPr>
        <p:txBody>
          <a:bodyPr/>
          <a:lstStyle/>
          <a:p>
            <a:pPr algn="l"/>
            <a:r>
              <a:rPr lang="en-US" dirty="0"/>
              <a:t>ACTIVITIES/PROGRAMS</a:t>
            </a:r>
          </a:p>
        </p:txBody>
      </p:sp>
      <p:sp>
        <p:nvSpPr>
          <p:cNvPr id="3" name="Content Placeholder 2">
            <a:extLst>
              <a:ext uri="{FF2B5EF4-FFF2-40B4-BE49-F238E27FC236}">
                <a16:creationId xmlns:a16="http://schemas.microsoft.com/office/drawing/2014/main" id="{D11616BD-B79B-4097-BB30-27D45EF81B7F}"/>
              </a:ext>
            </a:extLst>
          </p:cNvPr>
          <p:cNvSpPr>
            <a:spLocks noGrp="1"/>
          </p:cNvSpPr>
          <p:nvPr>
            <p:ph sz="half" idx="1"/>
          </p:nvPr>
        </p:nvSpPr>
        <p:spPr>
          <a:xfrm>
            <a:off x="2414016" y="1889760"/>
            <a:ext cx="8659368" cy="4355591"/>
          </a:xfrm>
        </p:spPr>
        <p:txBody>
          <a:bodyPr>
            <a:normAutofit/>
          </a:bodyPr>
          <a:lstStyle/>
          <a:p>
            <a:r>
              <a:rPr lang="en-US" dirty="0"/>
              <a:t>This project will involve the restoration of the existing Parks and Recreation facilities which includes the redevelopment of the existing pool, walking track, tennis courts, and providing new pickleball courts.</a:t>
            </a:r>
          </a:p>
          <a:p>
            <a:r>
              <a:rPr lang="en-US" dirty="0"/>
              <a:t>Programs provided with the help of this grant include: swimming lessons, water aerobics classes, parties by reservation, various adult and children sports leagues, etc.</a:t>
            </a:r>
          </a:p>
          <a:p>
            <a:pPr marL="0" indent="0">
              <a:buNone/>
            </a:pPr>
            <a:endParaRPr lang="en-US" dirty="0"/>
          </a:p>
        </p:txBody>
      </p:sp>
    </p:spTree>
    <p:extLst>
      <p:ext uri="{BB962C8B-B14F-4D97-AF65-F5344CB8AC3E}">
        <p14:creationId xmlns:p14="http://schemas.microsoft.com/office/powerpoint/2010/main" val="363824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5" name="Picture 44">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7" name="Rectangle 46">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TextBox 54">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7" name="Rectangle 5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61" name="Picture 60">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63" name="Rectangle 62">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Shape 64">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Oval 66">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7960" y="764389"/>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C045D-AA56-4C99-B35C-1CECCD7AA6EA}"/>
              </a:ext>
            </a:extLst>
          </p:cNvPr>
          <p:cNvSpPr>
            <a:spLocks noGrp="1"/>
          </p:cNvSpPr>
          <p:nvPr>
            <p:ph type="title"/>
          </p:nvPr>
        </p:nvSpPr>
        <p:spPr>
          <a:xfrm>
            <a:off x="1401875" y="635738"/>
            <a:ext cx="9414808" cy="1530542"/>
          </a:xfrm>
        </p:spPr>
        <p:txBody>
          <a:bodyPr vert="horz" lIns="91440" tIns="45720" rIns="91440" bIns="45720" rtlCol="0" anchor="t">
            <a:normAutofit/>
          </a:bodyPr>
          <a:lstStyle/>
          <a:p>
            <a:pPr algn="l"/>
            <a:r>
              <a:rPr lang="en-US" sz="4800" dirty="0"/>
              <a:t>POSITIVE COMMUNITY IMPACT AND GOALS</a:t>
            </a:r>
          </a:p>
        </p:txBody>
      </p:sp>
      <p:sp>
        <p:nvSpPr>
          <p:cNvPr id="3" name="Content Placeholder 2">
            <a:extLst>
              <a:ext uri="{FF2B5EF4-FFF2-40B4-BE49-F238E27FC236}">
                <a16:creationId xmlns:a16="http://schemas.microsoft.com/office/drawing/2014/main" id="{C716452B-8DBD-4D73-9C4F-282B6CE26AE3}"/>
              </a:ext>
            </a:extLst>
          </p:cNvPr>
          <p:cNvSpPr>
            <a:spLocks noGrp="1"/>
          </p:cNvSpPr>
          <p:nvPr>
            <p:ph sz="half" idx="1"/>
          </p:nvPr>
        </p:nvSpPr>
        <p:spPr>
          <a:xfrm>
            <a:off x="1401875" y="2577650"/>
            <a:ext cx="8207265" cy="3387664"/>
          </a:xfrm>
        </p:spPr>
        <p:txBody>
          <a:bodyPr vert="horz" lIns="91440" tIns="45720" rIns="91440" bIns="45720" rtlCol="0" anchor="t">
            <a:normAutofit/>
          </a:bodyPr>
          <a:lstStyle/>
          <a:p>
            <a:pPr>
              <a:lnSpc>
                <a:spcPct val="110000"/>
              </a:lnSpc>
            </a:pPr>
            <a:r>
              <a:rPr lang="en-US" sz="1700" dirty="0"/>
              <a:t>Sweetwater manages a variety of existing outdoor recreation facilities, however there are multiple areas in which each site needs rehabilitation. It is the goal of this project to provide both the necessary restoration of existing facilities, as well as the construction of new pickleball courts. Currently, while the facilities that Sweetwater Parks and Recreation already manages covers the needs of youth sports leagues and walking trails, there is a desire for more adult recreation opportunities. The new courts are designed as a remedy to the needs of Sweetwater citizens. The pool facility will become ADA compliant. Sweetwater has always strived to be at the forefront of recreation activities including a pickleball court as a potential spot for an adult recreation league. </a:t>
            </a:r>
          </a:p>
        </p:txBody>
      </p:sp>
    </p:spTree>
    <p:extLst>
      <p:ext uri="{BB962C8B-B14F-4D97-AF65-F5344CB8AC3E}">
        <p14:creationId xmlns:p14="http://schemas.microsoft.com/office/powerpoint/2010/main" val="77438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26F9-324A-413A-8019-706D7E2A34AC}"/>
              </a:ext>
            </a:extLst>
          </p:cNvPr>
          <p:cNvSpPr>
            <a:spLocks noGrp="1"/>
          </p:cNvSpPr>
          <p:nvPr>
            <p:ph type="title"/>
          </p:nvPr>
        </p:nvSpPr>
        <p:spPr>
          <a:xfrm>
            <a:off x="2564153" y="888115"/>
            <a:ext cx="7950984" cy="1081705"/>
          </a:xfrm>
        </p:spPr>
        <p:txBody>
          <a:bodyPr/>
          <a:lstStyle/>
          <a:p>
            <a:pPr algn="l"/>
            <a:r>
              <a:rPr lang="en-US" dirty="0"/>
              <a:t>Goal Areas and Potential Needs</a:t>
            </a:r>
          </a:p>
        </p:txBody>
      </p:sp>
      <p:sp>
        <p:nvSpPr>
          <p:cNvPr id="3" name="Content Placeholder 2">
            <a:extLst>
              <a:ext uri="{FF2B5EF4-FFF2-40B4-BE49-F238E27FC236}">
                <a16:creationId xmlns:a16="http://schemas.microsoft.com/office/drawing/2014/main" id="{DA35C7FD-2046-443D-8D9C-BF43F78BF997}"/>
              </a:ext>
            </a:extLst>
          </p:cNvPr>
          <p:cNvSpPr>
            <a:spLocks noGrp="1"/>
          </p:cNvSpPr>
          <p:nvPr>
            <p:ph sz="half" idx="1"/>
          </p:nvPr>
        </p:nvSpPr>
        <p:spPr>
          <a:xfrm>
            <a:off x="2564153" y="1994205"/>
            <a:ext cx="8381215" cy="3997828"/>
          </a:xfrm>
        </p:spPr>
        <p:txBody>
          <a:bodyPr>
            <a:normAutofit/>
          </a:bodyPr>
          <a:lstStyle/>
          <a:p>
            <a:r>
              <a:rPr lang="en-US" dirty="0"/>
              <a:t>The goal of the project is to continue to make improvements to the Recreation Sports Complex. This project will provide much needed improvements to ADA compliance access to the pool along with new outdoor recreation space for pickleball and other activities.</a:t>
            </a:r>
          </a:p>
          <a:p>
            <a:r>
              <a:rPr lang="en-US" dirty="0"/>
              <a:t>Sweetwater strives to provide the best amenities for its citizens. Sweetwater was featured in TravelMag.com in June 2022 and was identified as one of the most charming towns in Tennessee.</a:t>
            </a:r>
          </a:p>
        </p:txBody>
      </p:sp>
    </p:spTree>
    <p:extLst>
      <p:ext uri="{BB962C8B-B14F-4D97-AF65-F5344CB8AC3E}">
        <p14:creationId xmlns:p14="http://schemas.microsoft.com/office/powerpoint/2010/main" val="159450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26" name="Picture 2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8" name="Rectangle 27">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Shape 2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7960" y="764389"/>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0A8B9-64EE-4EAE-AB37-538F2E35C50D}"/>
              </a:ext>
            </a:extLst>
          </p:cNvPr>
          <p:cNvSpPr>
            <a:spLocks noGrp="1"/>
          </p:cNvSpPr>
          <p:nvPr>
            <p:ph type="title"/>
          </p:nvPr>
        </p:nvSpPr>
        <p:spPr>
          <a:xfrm>
            <a:off x="2611808" y="808056"/>
            <a:ext cx="7958331" cy="1530542"/>
          </a:xfrm>
        </p:spPr>
        <p:txBody>
          <a:bodyPr vert="horz" lIns="91440" tIns="45720" rIns="91440" bIns="45720" rtlCol="0" anchor="t">
            <a:normAutofit/>
          </a:bodyPr>
          <a:lstStyle/>
          <a:p>
            <a:pPr algn="l"/>
            <a:r>
              <a:rPr lang="en-US" sz="4800"/>
              <a:t>Funding</a:t>
            </a:r>
          </a:p>
        </p:txBody>
      </p:sp>
      <p:sp>
        <p:nvSpPr>
          <p:cNvPr id="3" name="Content Placeholder 2">
            <a:extLst>
              <a:ext uri="{FF2B5EF4-FFF2-40B4-BE49-F238E27FC236}">
                <a16:creationId xmlns:a16="http://schemas.microsoft.com/office/drawing/2014/main" id="{2776E225-BC6A-4755-A489-DF2AD47C3C69}"/>
              </a:ext>
            </a:extLst>
          </p:cNvPr>
          <p:cNvSpPr>
            <a:spLocks noGrp="1"/>
          </p:cNvSpPr>
          <p:nvPr>
            <p:ph sz="half" idx="1"/>
          </p:nvPr>
        </p:nvSpPr>
        <p:spPr>
          <a:xfrm>
            <a:off x="2194943" y="2105201"/>
            <a:ext cx="8207265" cy="3387664"/>
          </a:xfrm>
        </p:spPr>
        <p:txBody>
          <a:bodyPr vert="horz" lIns="91440" tIns="45720" rIns="91440" bIns="45720" rtlCol="0" anchor="t">
            <a:normAutofit/>
          </a:bodyPr>
          <a:lstStyle/>
          <a:p>
            <a:r>
              <a:rPr lang="en-US" dirty="0"/>
              <a:t>Total Budget: $756,000</a:t>
            </a:r>
            <a:endParaRPr lang="en-US" b="1" dirty="0"/>
          </a:p>
          <a:p>
            <a:r>
              <a:rPr lang="en-US" dirty="0"/>
              <a:t>Cash match of $358,000 will be provided by the Sweetwater General Fund to match $358,000 from TN Recreation funds.</a:t>
            </a:r>
          </a:p>
        </p:txBody>
      </p:sp>
    </p:spTree>
    <p:extLst>
      <p:ext uri="{BB962C8B-B14F-4D97-AF65-F5344CB8AC3E}">
        <p14:creationId xmlns:p14="http://schemas.microsoft.com/office/powerpoint/2010/main" val="364376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26" name="Picture 2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8" name="Rectangle 27">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Shape 2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7960" y="764389"/>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29095-2D1A-43EC-8120-48A7A14228D5}"/>
              </a:ext>
            </a:extLst>
          </p:cNvPr>
          <p:cNvSpPr>
            <a:spLocks noGrp="1"/>
          </p:cNvSpPr>
          <p:nvPr>
            <p:ph type="title"/>
          </p:nvPr>
        </p:nvSpPr>
        <p:spPr>
          <a:xfrm>
            <a:off x="2611808" y="808056"/>
            <a:ext cx="7958331" cy="1530542"/>
          </a:xfrm>
        </p:spPr>
        <p:txBody>
          <a:bodyPr vert="horz" lIns="91440" tIns="45720" rIns="91440" bIns="45720" rtlCol="0" anchor="t">
            <a:normAutofit/>
          </a:bodyPr>
          <a:lstStyle/>
          <a:p>
            <a:pPr algn="l"/>
            <a:r>
              <a:rPr lang="en-US" sz="4800" dirty="0"/>
              <a:t>Site Development </a:t>
            </a:r>
          </a:p>
        </p:txBody>
      </p:sp>
      <p:sp>
        <p:nvSpPr>
          <p:cNvPr id="3" name="Content Placeholder 2">
            <a:extLst>
              <a:ext uri="{FF2B5EF4-FFF2-40B4-BE49-F238E27FC236}">
                <a16:creationId xmlns:a16="http://schemas.microsoft.com/office/drawing/2014/main" id="{123032B8-7520-40C7-879E-7843465D356B}"/>
              </a:ext>
            </a:extLst>
          </p:cNvPr>
          <p:cNvSpPr>
            <a:spLocks noGrp="1"/>
          </p:cNvSpPr>
          <p:nvPr>
            <p:ph sz="half" idx="1"/>
          </p:nvPr>
        </p:nvSpPr>
        <p:spPr>
          <a:xfrm>
            <a:off x="2362874" y="2099715"/>
            <a:ext cx="8207265" cy="3950229"/>
          </a:xfrm>
        </p:spPr>
        <p:txBody>
          <a:bodyPr vert="horz" lIns="91440" tIns="45720" rIns="91440" bIns="45720" rtlCol="0" anchor="t">
            <a:normAutofit/>
          </a:bodyPr>
          <a:lstStyle/>
          <a:p>
            <a:r>
              <a:rPr lang="en-US" dirty="0"/>
              <a:t>The project site is located on existing recreation space owned by the City of Sweetwater. This project will renovate the site of the existing pool and resurface the walking track and the tennis courts. An existing tennis court will be transformed into an active outdoor space for pickleball courts. The topography will remain the same as the existing conditions which is supportive of the proposed facilities. </a:t>
            </a:r>
          </a:p>
        </p:txBody>
      </p:sp>
    </p:spTree>
    <p:extLst>
      <p:ext uri="{BB962C8B-B14F-4D97-AF65-F5344CB8AC3E}">
        <p14:creationId xmlns:p14="http://schemas.microsoft.com/office/powerpoint/2010/main" val="312829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395C1E-2648-4FFC-AC7C-2C1708351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1C7379FE-10D6-4FEA-BEA3-5E2034A44C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90FB7BFA-EBDD-467C-B253-EFA700504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3A9D773-2FA9-4E93-A01A-AEECF93E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694E884E-CFA2-4B31-8157-DA73B884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3655E855-74FA-4AD3-B859-2488383A9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2E91CD00-2EAB-4689-A44A-C4687605E1D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6" name="Rectangle 25">
            <a:extLst>
              <a:ext uri="{FF2B5EF4-FFF2-40B4-BE49-F238E27FC236}">
                <a16:creationId xmlns:a16="http://schemas.microsoft.com/office/drawing/2014/main" id="{CE4E23EB-7D1F-4223-8BC1-FB83F69F2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2698634-69E1-4F09-BCF7-366A5A5C4F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0" name="Picture 29">
            <a:extLst>
              <a:ext uri="{FF2B5EF4-FFF2-40B4-BE49-F238E27FC236}">
                <a16:creationId xmlns:a16="http://schemas.microsoft.com/office/drawing/2014/main" id="{3675C6A3-66C2-4CB7-AC7E-F274B7277E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2" name="Rectangle 31">
            <a:extLst>
              <a:ext uri="{FF2B5EF4-FFF2-40B4-BE49-F238E27FC236}">
                <a16:creationId xmlns:a16="http://schemas.microsoft.com/office/drawing/2014/main" id="{62E5A367-0F56-4156-A2AE-FAD07299A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1AAEB5E-C547-4C88-B0D8-F24BE79FD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B74DCE7-E922-457A-88B0-4299A3DA6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35A6F9-AD95-48F4-805A-4716FA973C52}"/>
              </a:ext>
            </a:extLst>
          </p:cNvPr>
          <p:cNvSpPr>
            <a:spLocks noGrp="1"/>
          </p:cNvSpPr>
          <p:nvPr>
            <p:ph type="title"/>
          </p:nvPr>
        </p:nvSpPr>
        <p:spPr>
          <a:xfrm>
            <a:off x="1974254" y="5166421"/>
            <a:ext cx="8445357" cy="883524"/>
          </a:xfrm>
        </p:spPr>
        <p:txBody>
          <a:bodyPr vert="horz" lIns="91440" tIns="45720" rIns="91440" bIns="45720" rtlCol="0" anchor="t">
            <a:normAutofit/>
          </a:bodyPr>
          <a:lstStyle/>
          <a:p>
            <a:r>
              <a:rPr lang="en-US" sz="4800" dirty="0"/>
              <a:t>Site Development</a:t>
            </a:r>
          </a:p>
        </p:txBody>
      </p:sp>
      <p:pic>
        <p:nvPicPr>
          <p:cNvPr id="5" name="Content Placeholder 4" descr="Map&#10;&#10;Description automatically generated">
            <a:extLst>
              <a:ext uri="{FF2B5EF4-FFF2-40B4-BE49-F238E27FC236}">
                <a16:creationId xmlns:a16="http://schemas.microsoft.com/office/drawing/2014/main" id="{88A9DB5B-D4FE-4338-A5D5-F868326A0015}"/>
              </a:ext>
            </a:extLst>
          </p:cNvPr>
          <p:cNvPicPr>
            <a:picLocks noGrp="1" noChangeAspect="1"/>
          </p:cNvPicPr>
          <p:nvPr>
            <p:ph sz="half" idx="1"/>
          </p:nvPr>
        </p:nvPicPr>
        <p:blipFill rotWithShape="1">
          <a:blip r:embed="rId5"/>
          <a:srcRect t="17909" r="-1" b="24943"/>
          <a:stretch/>
        </p:blipFill>
        <p:spPr>
          <a:xfrm>
            <a:off x="1094641" y="237396"/>
            <a:ext cx="5001450" cy="369992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Picture 6" descr="Diagram, engineering drawing&#10;&#10;Description automatically generated">
            <a:extLst>
              <a:ext uri="{FF2B5EF4-FFF2-40B4-BE49-F238E27FC236}">
                <a16:creationId xmlns:a16="http://schemas.microsoft.com/office/drawing/2014/main" id="{8634D47E-57F3-4AD6-98C7-E94DF5F48E03}"/>
              </a:ext>
            </a:extLst>
          </p:cNvPr>
          <p:cNvPicPr>
            <a:picLocks noChangeAspect="1"/>
          </p:cNvPicPr>
          <p:nvPr/>
        </p:nvPicPr>
        <p:blipFill rotWithShape="1">
          <a:blip r:embed="rId6"/>
          <a:srcRect l="9387" r="3" b="3"/>
          <a:stretch/>
        </p:blipFill>
        <p:spPr>
          <a:xfrm>
            <a:off x="6275761" y="237397"/>
            <a:ext cx="5022597" cy="369992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8" name="Rectangle 37">
            <a:extLst>
              <a:ext uri="{FF2B5EF4-FFF2-40B4-BE49-F238E27FC236}">
                <a16:creationId xmlns:a16="http://schemas.microsoft.com/office/drawing/2014/main" id="{047B410D-C384-4834-95F7-EFE768C43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51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otalTime>398</TotalTime>
  <Words>918</Words>
  <Application>Microsoft Office PowerPoint</Application>
  <PresentationFormat>Widescreen</PresentationFormat>
  <Paragraphs>59</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MS Shell Dlg 2</vt:lpstr>
      <vt:lpstr>Wingdings</vt:lpstr>
      <vt:lpstr>Wingdings 3</vt:lpstr>
      <vt:lpstr>Madison</vt:lpstr>
      <vt:lpstr>City of Sweetwater Sweetwater Recreation Complex</vt:lpstr>
      <vt:lpstr>Census Population and Dedicated Acreage of Recreation</vt:lpstr>
      <vt:lpstr>Targeted Demographics</vt:lpstr>
      <vt:lpstr>ACTIVITIES/PROGRAMS</vt:lpstr>
      <vt:lpstr>POSITIVE COMMUNITY IMPACT AND GOALS</vt:lpstr>
      <vt:lpstr>Goal Areas and Potential Needs</vt:lpstr>
      <vt:lpstr>Funding</vt:lpstr>
      <vt:lpstr>Site Development </vt:lpstr>
      <vt:lpstr>Site Development</vt:lpstr>
      <vt:lpstr>Future Development </vt:lpstr>
      <vt:lpstr>State Comprehensive Recreation Plan: Tennessee 2030</vt:lpstr>
      <vt:lpstr>State Comprehensive Recreation Plan: Tennessee 2030</vt:lpstr>
      <vt:lpstr>3-year timeline</vt:lpstr>
      <vt:lpstr>Project Design Elements </vt:lpstr>
      <vt:lpstr>Pictures of Site</vt:lpstr>
      <vt:lpstr>Pictures of Site</vt:lpstr>
      <vt:lpstr>Project Location Map</vt:lpstr>
      <vt:lpstr>Topographic  Map</vt:lpstr>
      <vt:lpstr>Project Boundary Map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Luttrell Park Sports Complex</dc:title>
  <dc:creator>Jaclyn Courter</dc:creator>
  <cp:lastModifiedBy>Jessica Morgan</cp:lastModifiedBy>
  <cp:revision>31</cp:revision>
  <cp:lastPrinted>2023-04-05T18:39:55Z</cp:lastPrinted>
  <dcterms:created xsi:type="dcterms:W3CDTF">2020-10-08T12:52:57Z</dcterms:created>
  <dcterms:modified xsi:type="dcterms:W3CDTF">2023-04-05T18:40:39Z</dcterms:modified>
</cp:coreProperties>
</file>